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310" r:id="rId3"/>
    <p:sldId id="330" r:id="rId4"/>
    <p:sldId id="331" r:id="rId5"/>
    <p:sldId id="334" r:id="rId6"/>
    <p:sldId id="335" r:id="rId7"/>
    <p:sldId id="32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andon S. Butler" initials="BS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201" autoAdjust="0"/>
  </p:normalViewPr>
  <p:slideViewPr>
    <p:cSldViewPr>
      <p:cViewPr varScale="1">
        <p:scale>
          <a:sx n="86" d="100"/>
          <a:sy n="86" d="100"/>
        </p:scale>
        <p:origin x="1382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391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B64092D-F007-19C0-B10D-84D003949B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A636BD-A6B1-2E48-C22A-B18B1E982B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F813E-B122-460B-8FF9-15986BDD4108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80E4DB-619E-BF1C-C65E-991DF7691E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03CE1C-55B2-D317-E70A-42F0B8B432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0C5C4-20B4-42C2-A68D-A7E06B41E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28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E9460-CCD6-43FA-8A17-FDCC3AFCFBF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17614-6D18-4FFA-AB21-339C256EA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49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17614-6D18-4FFA-AB21-339C256EAC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45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17614-6D18-4FFA-AB21-339C256EAC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69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17614-6D18-4FFA-AB21-339C256EAC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7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17614-6D18-4FFA-AB21-339C256EAC4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79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17614-6D18-4FFA-AB21-339C256EAC4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0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6D7679-C79F-4C74-8A9F-F5FB2AD906F5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6BE4-6BBF-449E-BA31-0B5B22AE794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98" r="16947"/>
          <a:stretch/>
        </p:blipFill>
        <p:spPr>
          <a:xfrm>
            <a:off x="0" y="76200"/>
            <a:ext cx="1737360" cy="16094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5781733"/>
            <a:ext cx="3334512" cy="1021080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5715000"/>
            <a:ext cx="84582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30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6D7679-C79F-4C74-8A9F-F5FB2AD906F5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6BE4-6BBF-449E-BA31-0B5B22AE7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47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6D7679-C79F-4C74-8A9F-F5FB2AD906F5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6BE4-6BBF-449E-BA31-0B5B22AE7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3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6D7679-C79F-4C74-8A9F-F5FB2AD906F5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6BE4-6BBF-449E-BA31-0B5B22AE7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7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6D7679-C79F-4C74-8A9F-F5FB2AD906F5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6BE4-6BBF-449E-BA31-0B5B22AE7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6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6D7679-C79F-4C74-8A9F-F5FB2AD906F5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6BE4-6BBF-449E-BA31-0B5B22AE7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35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6D7679-C79F-4C74-8A9F-F5FB2AD906F5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6BE4-6BBF-449E-BA31-0B5B22AE7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3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6D7679-C79F-4C74-8A9F-F5FB2AD906F5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6BE4-6BBF-449E-BA31-0B5B22AE7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2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6D7679-C79F-4C74-8A9F-F5FB2AD906F5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6BE4-6BBF-449E-BA31-0B5B22AE7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6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6D7679-C79F-4C74-8A9F-F5FB2AD906F5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6BE4-6BBF-449E-BA31-0B5B22AE7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3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6D7679-C79F-4C74-8A9F-F5FB2AD906F5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6BE4-6BBF-449E-BA31-0B5B22AE7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86BE4-6BBF-449E-BA31-0B5B22AE794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5715000"/>
            <a:ext cx="84582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32445649-0DE5-4A36-AE5E-A76841F2473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917647" y="5867402"/>
            <a:ext cx="3112686" cy="928500"/>
          </a:xfrm>
          <a:prstGeom prst="rect">
            <a:avLst/>
          </a:prstGeom>
          <a:ln w="6350" cap="sq">
            <a:noFill/>
            <a:prstDash val="solid"/>
            <a:miter lim="800000"/>
          </a:ln>
          <a:effectLst/>
        </p:spPr>
      </p:pic>
    </p:spTree>
    <p:extLst>
      <p:ext uri="{BB962C8B-B14F-4D97-AF65-F5344CB8AC3E}">
        <p14:creationId xmlns:p14="http://schemas.microsoft.com/office/powerpoint/2010/main" val="195183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q=https://www.dllr.state.md.us/wdplan/wdstateplan.pdf&amp;sa=D&amp;source=docs&amp;ust=1670261561585952&amp;usg=AOvVaw04Fw3dNF0xBws9JrXGOCz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james.rzepkowski@maryland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0" y="457200"/>
            <a:ext cx="7467596" cy="335279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+mj-lt"/>
              </a:rPr>
              <a:t>Maryland’s Workforce System </a:t>
            </a:r>
          </a:p>
          <a:p>
            <a:pPr>
              <a:spcBef>
                <a:spcPts val="0"/>
              </a:spcBef>
            </a:pPr>
            <a:r>
              <a:rPr lang="en-US" sz="4400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+mj-lt"/>
              </a:rPr>
              <a:t>and the </a:t>
            </a:r>
          </a:p>
          <a:p>
            <a:pPr>
              <a:spcBef>
                <a:spcPts val="0"/>
              </a:spcBef>
            </a:pPr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+mj-lt"/>
              </a:rPr>
              <a:t>Workforce Innovation and Opportunity Act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18DE82-147B-4B4A-8D82-4D5F620A9FA8}"/>
              </a:ext>
            </a:extLst>
          </p:cNvPr>
          <p:cNvSpPr txBox="1"/>
          <p:nvPr/>
        </p:nvSpPr>
        <p:spPr>
          <a:xfrm>
            <a:off x="1371600" y="4419600"/>
            <a:ext cx="617220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C00000"/>
                </a:solidFill>
                <a:latin typeface="Garamond" panose="02020404030301010803" pitchFamily="18" charset="0"/>
              </a:rPr>
              <a:t>James E. </a:t>
            </a:r>
            <a:r>
              <a:rPr lang="en-US" sz="20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Rzepkowski</a:t>
            </a:r>
            <a:r>
              <a:rPr lang="en-US" sz="2000" b="1" dirty="0">
                <a:solidFill>
                  <a:srgbClr val="C00000"/>
                </a:solidFill>
                <a:latin typeface="Garamond" panose="02020404030301010803" pitchFamily="18" charset="0"/>
              </a:rPr>
              <a:t>, Assistant Secretary</a:t>
            </a:r>
          </a:p>
          <a:p>
            <a:r>
              <a:rPr lang="en-US" dirty="0">
                <a:solidFill>
                  <a:srgbClr val="C00000"/>
                </a:solidFill>
                <a:latin typeface="Garamond" panose="02020404030301010803" pitchFamily="18" charset="0"/>
              </a:rPr>
              <a:t>Division of Workforce Development and Adult Learning</a:t>
            </a:r>
          </a:p>
          <a:p>
            <a:r>
              <a:rPr lang="en-US" dirty="0">
                <a:solidFill>
                  <a:srgbClr val="C00000"/>
                </a:solidFill>
                <a:latin typeface="Garamond" panose="02020404030301010803" pitchFamily="18" charset="0"/>
              </a:rPr>
              <a:t>Maryland Department of Labor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17E8DE-3987-4E91-A72D-2776BCD9DD40}"/>
              </a:ext>
            </a:extLst>
          </p:cNvPr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B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B40E40-16BF-4991-BC3B-6411B705C856}"/>
              </a:ext>
            </a:extLst>
          </p:cNvPr>
          <p:cNvCxnSpPr>
            <a:cxnSpLocks/>
          </p:cNvCxnSpPr>
          <p:nvPr/>
        </p:nvCxnSpPr>
        <p:spPr>
          <a:xfrm>
            <a:off x="685800" y="0"/>
            <a:ext cx="0" cy="6858000"/>
          </a:xfrm>
          <a:prstGeom prst="line">
            <a:avLst/>
          </a:prstGeom>
          <a:ln w="984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Logo&#10;&#10;Description automatically generated with medium confidence">
            <a:extLst>
              <a:ext uri="{FF2B5EF4-FFF2-40B4-BE49-F238E27FC236}">
                <a16:creationId xmlns:a16="http://schemas.microsoft.com/office/drawing/2014/main" id="{7698FE98-3ADD-0EF4-7252-E333F1EE2D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5752038"/>
            <a:ext cx="2971795" cy="8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99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763000" cy="715962"/>
          </a:xfrm>
        </p:spPr>
        <p:txBody>
          <a:bodyPr/>
          <a:lstStyle/>
          <a:p>
            <a:r>
              <a:rPr lang="en-US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Plan</a:t>
            </a:r>
            <a:endParaRPr lang="en-US" altLang="en-US" dirty="0"/>
          </a:p>
        </p:txBody>
      </p:sp>
      <p:pic>
        <p:nvPicPr>
          <p:cNvPr id="7" name="Picture 6">
            <a:hlinkClick r:id="rId3"/>
            <a:extLst>
              <a:ext uri="{FF2B5EF4-FFF2-40B4-BE49-F238E27FC236}">
                <a16:creationId xmlns:a16="http://schemas.microsoft.com/office/drawing/2014/main" id="{6454081E-CE79-D7A6-9475-F4E808A214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662" y="1480043"/>
            <a:ext cx="2890766" cy="36993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0139F89-C590-FC1D-151B-EED9B2D01DD0}"/>
              </a:ext>
            </a:extLst>
          </p:cNvPr>
          <p:cNvSpPr txBox="1"/>
          <p:nvPr/>
        </p:nvSpPr>
        <p:spPr>
          <a:xfrm>
            <a:off x="4038600" y="1506624"/>
            <a:ext cx="4572000" cy="36965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ase">
              <a:lnSpc>
                <a:spcPct val="108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</a:rPr>
              <a:t>Recent Accomplishments</a:t>
            </a:r>
            <a:endParaRPr lang="en-US" sz="2800" b="1" i="0" u="none" strike="noStrike" dirty="0">
              <a:solidFill>
                <a:srgbClr val="000000"/>
              </a:solidFill>
              <a:effectLst/>
            </a:endParaRPr>
          </a:p>
          <a:p>
            <a:pPr marL="285750" indent="-285750" rtl="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0" i="0" u="sng" strike="noStrike" dirty="0">
                <a:solidFill>
                  <a:srgbClr val="000000"/>
                </a:solidFill>
                <a:effectLst/>
              </a:rPr>
              <a:t>September 2022</a:t>
            </a:r>
            <a:r>
              <a:rPr lang="en-US" sz="2200" b="0" i="0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2200" b="0" i="0" u="none" strike="noStrike" dirty="0">
                <a:solidFill>
                  <a:srgbClr val="000000"/>
                </a:solidFill>
                <a:effectLst/>
              </a:rPr>
              <a:t>- Federal partners approved MD’s update to the 2020-2024 State Workforce Plan</a:t>
            </a:r>
          </a:p>
          <a:p>
            <a:pPr marL="285750" indent="-285750" rtl="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0" i="0" u="sng" strike="noStrike" dirty="0">
                <a:solidFill>
                  <a:srgbClr val="000000"/>
                </a:solidFill>
                <a:effectLst/>
              </a:rPr>
              <a:t>October 2022</a:t>
            </a:r>
            <a:r>
              <a:rPr lang="en-US" sz="2200" b="0" i="0" u="none" strike="noStrike" dirty="0">
                <a:solidFill>
                  <a:srgbClr val="000000"/>
                </a:solidFill>
                <a:effectLst/>
              </a:rPr>
              <a:t> - Maryland released State Workforce Plan to public</a:t>
            </a:r>
          </a:p>
          <a:p>
            <a:pPr marL="285750" indent="-285750" rtl="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0" i="0" u="sng" strike="noStrike" dirty="0">
                <a:solidFill>
                  <a:srgbClr val="000000"/>
                </a:solidFill>
                <a:effectLst/>
              </a:rPr>
              <a:t>November 2022</a:t>
            </a:r>
            <a:r>
              <a:rPr lang="en-US" sz="2200" b="0" i="0" u="none" strike="noStrike" dirty="0">
                <a:solidFill>
                  <a:srgbClr val="000000"/>
                </a:solidFill>
                <a:effectLst/>
              </a:rPr>
              <a:t> - Maryland released formal guidance for Regional and Local Plans </a:t>
            </a:r>
          </a:p>
        </p:txBody>
      </p:sp>
    </p:spTree>
    <p:extLst>
      <p:ext uri="{BB962C8B-B14F-4D97-AF65-F5344CB8AC3E}">
        <p14:creationId xmlns:p14="http://schemas.microsoft.com/office/powerpoint/2010/main" val="110989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203F49B-7387-0A4D-544F-0A1F99F89D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32358"/>
              </p:ext>
            </p:extLst>
          </p:nvPr>
        </p:nvGraphicFramePr>
        <p:xfrm>
          <a:off x="304800" y="381000"/>
          <a:ext cx="8527668" cy="4919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36668">
                  <a:extLst>
                    <a:ext uri="{9D8B030D-6E8A-4147-A177-3AD203B41FA5}">
                      <a16:colId xmlns:a16="http://schemas.microsoft.com/office/drawing/2014/main" val="325948685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7482105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68177512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755393094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WIOA State Plan Program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Core WIOA Program as determined by law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Additional WIOA Program as determined by Governor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MD state Agency Responsible for Oversight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7089642"/>
                  </a:ext>
                </a:extLst>
              </a:tr>
              <a:tr h="23492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+mj-lt"/>
                        </a:rPr>
                        <a:t>Adult Program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18000"/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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+mj-lt"/>
                        </a:rPr>
                        <a:t>MD Labor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8264407"/>
                  </a:ext>
                </a:extLst>
              </a:tr>
              <a:tr h="25339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+mj-lt"/>
                        </a:rPr>
                        <a:t>Dislocated Workforce Program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8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+mj-lt"/>
                        </a:rPr>
                        <a:t>MD Labor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0442374"/>
                  </a:ext>
                </a:extLst>
              </a:tr>
              <a:tr h="2248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+mj-lt"/>
                        </a:rPr>
                        <a:t>Youth Program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8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+mj-lt"/>
                        </a:rPr>
                        <a:t>MD Labor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99865"/>
                  </a:ext>
                </a:extLst>
              </a:tr>
              <a:tr h="2248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+mj-lt"/>
                        </a:rPr>
                        <a:t>Wagner-Peyser Act Program</a:t>
                      </a:r>
                      <a:endParaRPr lang="en-US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8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+mj-lt"/>
                        </a:rPr>
                        <a:t>MD Labor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5209235"/>
                  </a:ext>
                </a:extLst>
              </a:tr>
              <a:tr h="24261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+mj-lt"/>
                        </a:rPr>
                        <a:t>Adult Education and Family Literacy Act Program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8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+mj-lt"/>
                        </a:rPr>
                        <a:t>MD Labor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877565"/>
                  </a:ext>
                </a:extLst>
              </a:tr>
              <a:tr h="2248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+mj-lt"/>
                        </a:rPr>
                        <a:t>Vocational Rehabilitation Program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8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+mj-lt"/>
                        </a:rPr>
                        <a:t>MSDE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4752611"/>
                  </a:ext>
                </a:extLst>
              </a:tr>
              <a:tr h="24828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+mj-lt"/>
                        </a:rPr>
                        <a:t>Temporary Assistance for Needy Families Program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8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+mj-lt"/>
                        </a:rPr>
                        <a:t>DHS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3738261"/>
                  </a:ext>
                </a:extLst>
              </a:tr>
              <a:tr h="4605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*NEW IN 2023*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+mj-lt"/>
                        </a:rPr>
                        <a:t>Supplemental Nutrition Assistance Program Employment &amp; Training</a:t>
                      </a:r>
                    </a:p>
                  </a:txBody>
                  <a:tcPr marL="7397" marR="7397" marT="739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8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+mj-lt"/>
                        </a:rPr>
                        <a:t>DHS</a:t>
                      </a:r>
                      <a:endParaRPr lang="en-US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860252"/>
                  </a:ext>
                </a:extLst>
              </a:tr>
              <a:tr h="25646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+mj-lt"/>
                        </a:rPr>
                        <a:t>Trade Adjustment Assistance for Workers Program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8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+mj-lt"/>
                        </a:rPr>
                        <a:t>MD Labor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427563"/>
                  </a:ext>
                </a:extLst>
              </a:tr>
              <a:tr h="22536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+mj-lt"/>
                        </a:rPr>
                        <a:t>Jobs for Veterans State Grant Program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8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+mj-lt"/>
                        </a:rPr>
                        <a:t>MD Labor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184552"/>
                  </a:ext>
                </a:extLst>
              </a:tr>
              <a:tr h="2248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+mj-lt"/>
                        </a:rPr>
                        <a:t>Unemployment Insurance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8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+mj-lt"/>
                        </a:rPr>
                        <a:t>MD Labor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2529597"/>
                  </a:ext>
                </a:extLst>
              </a:tr>
              <a:tr h="44093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+mj-lt"/>
                        </a:rPr>
                        <a:t>Senior Community Service Employment Program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8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+mj-lt"/>
                        </a:rPr>
                        <a:t>MD Labor and Senior Service America, Inc.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740012"/>
                  </a:ext>
                </a:extLst>
              </a:tr>
              <a:tr h="2701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+mj-lt"/>
                        </a:rPr>
                        <a:t>Reentry Employment Opportunities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8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+mj-lt"/>
                        </a:rPr>
                        <a:t>Local partners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8932739"/>
                  </a:ext>
                </a:extLst>
              </a:tr>
              <a:tr h="24423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+mj-lt"/>
                        </a:rPr>
                        <a:t>Community Service Block Grant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200" kern="1200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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+mj-lt"/>
                        </a:rPr>
                        <a:t>DHCD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7" marR="7397" marT="739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716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961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763000" cy="715962"/>
          </a:xfrm>
        </p:spPr>
        <p:txBody>
          <a:bodyPr/>
          <a:lstStyle/>
          <a:p>
            <a:r>
              <a:rPr lang="en-US" altLang="en-US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Plan Overview</a:t>
            </a:r>
            <a:endParaRPr lang="en-US" altLang="en-US" dirty="0"/>
          </a:p>
        </p:txBody>
      </p:sp>
      <p:sp>
        <p:nvSpPr>
          <p:cNvPr id="4" name="Content Placeholder 12">
            <a:extLst>
              <a:ext uri="{FF2B5EF4-FFF2-40B4-BE49-F238E27FC236}">
                <a16:creationId xmlns:a16="http://schemas.microsoft.com/office/drawing/2014/main" id="{E742E524-8647-BD96-5893-4BEF0F6DB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400" b="1" dirty="0"/>
              <a:t>One Shared Vision | Five Strategic Goals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i="1" dirty="0"/>
              <a:t>Increase the earning capacity of Marylanders by maximizing access to employment, skills and credentialing, life management skills, and supportive services. </a:t>
            </a: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8B5544-882F-07BB-0480-41E873089E5F}"/>
              </a:ext>
            </a:extLst>
          </p:cNvPr>
          <p:cNvSpPr/>
          <p:nvPr/>
        </p:nvSpPr>
        <p:spPr>
          <a:xfrm>
            <a:off x="533400" y="3006503"/>
            <a:ext cx="8229600" cy="2579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Maximize access to employment;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Maximize access to/use of skills and credentialing;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Maximize access to/use of life management skills;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Eliminate barriers to employment; and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Strengthen and enhance the effectiveness and efficiency of Maryland’s workforce system.</a:t>
            </a:r>
          </a:p>
        </p:txBody>
      </p:sp>
    </p:spTree>
    <p:extLst>
      <p:ext uri="{BB962C8B-B14F-4D97-AF65-F5344CB8AC3E}">
        <p14:creationId xmlns:p14="http://schemas.microsoft.com/office/powerpoint/2010/main" val="2802714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46A8C86-D29A-3B72-4B2B-1CFB228003F3}"/>
              </a:ext>
            </a:extLst>
          </p:cNvPr>
          <p:cNvGrpSpPr/>
          <p:nvPr/>
        </p:nvGrpSpPr>
        <p:grpSpPr>
          <a:xfrm>
            <a:off x="838200" y="1066800"/>
            <a:ext cx="8001000" cy="4313238"/>
            <a:chOff x="2638425" y="1173162"/>
            <a:chExt cx="6505575" cy="3335237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6CC5527-D684-0A6B-7316-7F5E20F27854}"/>
                </a:ext>
              </a:extLst>
            </p:cNvPr>
            <p:cNvGrpSpPr/>
            <p:nvPr/>
          </p:nvGrpSpPr>
          <p:grpSpPr>
            <a:xfrm>
              <a:off x="2819400" y="1173162"/>
              <a:ext cx="6324600" cy="3335237"/>
              <a:chOff x="1552353" y="1726903"/>
              <a:chExt cx="6781800" cy="3933194"/>
            </a:xfrm>
          </p:grpSpPr>
          <p:pic>
            <p:nvPicPr>
              <p:cNvPr id="11" name="Picture 10" descr="Map">
                <a:extLst>
                  <a:ext uri="{FF2B5EF4-FFF2-40B4-BE49-F238E27FC236}">
                    <a16:creationId xmlns:a16="http://schemas.microsoft.com/office/drawing/2014/main" id="{62DE7B12-6265-4B23-72AD-A284A5EA4A7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65" t="21209" r="2081" b="2381"/>
              <a:stretch/>
            </p:blipFill>
            <p:spPr>
              <a:xfrm>
                <a:off x="1552353" y="1880919"/>
                <a:ext cx="6781800" cy="3779178"/>
              </a:xfrm>
              <a:prstGeom prst="rect">
                <a:avLst/>
              </a:prstGeom>
            </p:spPr>
          </p:pic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E9FA616-5F7E-508D-87A5-E724925C68C0}"/>
                  </a:ext>
                </a:extLst>
              </p:cNvPr>
              <p:cNvSpPr/>
              <p:nvPr/>
            </p:nvSpPr>
            <p:spPr>
              <a:xfrm>
                <a:off x="1676400" y="1726903"/>
                <a:ext cx="3657600" cy="3304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BB8970C-902B-DC36-CAC8-9A0F0A0DA0BC}"/>
                </a:ext>
              </a:extLst>
            </p:cNvPr>
            <p:cNvSpPr/>
            <p:nvPr/>
          </p:nvSpPr>
          <p:spPr>
            <a:xfrm>
              <a:off x="2638425" y="1303761"/>
              <a:ext cx="6477000" cy="3204637"/>
            </a:xfrm>
            <a:prstGeom prst="rect">
              <a:avLst/>
            </a:prstGeom>
            <a:solidFill>
              <a:schemeClr val="bg1">
                <a:alpha val="6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763000" cy="715962"/>
          </a:xfrm>
        </p:spPr>
        <p:txBody>
          <a:bodyPr/>
          <a:lstStyle/>
          <a:p>
            <a:r>
              <a:rPr lang="en-US" altLang="en-US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Today’s Business</a:t>
            </a:r>
            <a:endParaRPr lang="en-US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2AB9A0-752D-8F95-C0B0-BDF3C384BE33}"/>
              </a:ext>
            </a:extLst>
          </p:cNvPr>
          <p:cNvSpPr txBox="1"/>
          <p:nvPr/>
        </p:nvSpPr>
        <p:spPr>
          <a:xfrm>
            <a:off x="1981200" y="1571210"/>
            <a:ext cx="5883522" cy="31547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rtl="0" fontAlgn="base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b="0" i="0" u="sng" strike="noStrike" dirty="0">
                <a:solidFill>
                  <a:srgbClr val="000000"/>
                </a:solidFill>
                <a:effectLst/>
              </a:rPr>
              <a:t>Feb. 1, 2023</a:t>
            </a:r>
            <a:r>
              <a:rPr lang="en-US" sz="2200" b="0" i="0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2200" b="0" i="0" u="none" strike="noStrike" dirty="0">
                <a:solidFill>
                  <a:srgbClr val="000000"/>
                </a:solidFill>
                <a:effectLst/>
              </a:rPr>
              <a:t>- Regional Plans due </a:t>
            </a:r>
          </a:p>
          <a:p>
            <a:pPr marL="285750" indent="-285750" rtl="0" fontAlgn="base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u="sng" dirty="0">
                <a:solidFill>
                  <a:srgbClr val="000000"/>
                </a:solidFill>
              </a:rPr>
              <a:t>March 1,</a:t>
            </a:r>
            <a:r>
              <a:rPr lang="en-US" sz="2200" b="0" i="0" u="sng" strike="noStrike" dirty="0">
                <a:solidFill>
                  <a:srgbClr val="000000"/>
                </a:solidFill>
                <a:effectLst/>
              </a:rPr>
              <a:t> 2023</a:t>
            </a:r>
            <a:r>
              <a:rPr lang="en-US" sz="2200" b="0" i="0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2200" b="0" i="0" u="none" strike="noStrike" dirty="0">
                <a:solidFill>
                  <a:srgbClr val="000000"/>
                </a:solidFill>
                <a:effectLst/>
              </a:rPr>
              <a:t>- Regional plans reviewed by GWDB and State and recommendations issued</a:t>
            </a:r>
          </a:p>
          <a:p>
            <a:pPr marL="285750" indent="-285750" rtl="0" fontAlgn="base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b="0" i="0" u="sng" strike="noStrike" dirty="0">
                <a:solidFill>
                  <a:srgbClr val="000000"/>
                </a:solidFill>
                <a:effectLst/>
              </a:rPr>
              <a:t>May 1, 2023</a:t>
            </a:r>
            <a:r>
              <a:rPr lang="en-US" sz="2200" b="0" i="0" strike="noStrike" dirty="0">
                <a:solidFill>
                  <a:srgbClr val="000000"/>
                </a:solidFill>
                <a:effectLst/>
              </a:rPr>
              <a:t> - Local Plans due</a:t>
            </a:r>
          </a:p>
          <a:p>
            <a:pPr marL="285750" indent="-285750" rtl="0" fontAlgn="base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b="0" i="0" u="sng" strike="noStrike" dirty="0">
                <a:solidFill>
                  <a:srgbClr val="000000"/>
                </a:solidFill>
                <a:effectLst/>
              </a:rPr>
              <a:t>Summer 2023</a:t>
            </a:r>
            <a:r>
              <a:rPr lang="en-US" sz="2200" b="0" i="0" strike="noStrike" dirty="0">
                <a:solidFill>
                  <a:srgbClr val="000000"/>
                </a:solidFill>
                <a:effectLst/>
              </a:rPr>
              <a:t> - Local Plans under review by GWDB and State – approve at September 6, 2023 GWDB Quarterly meeting</a:t>
            </a:r>
            <a:endParaRPr lang="en-US" sz="2200" b="0" i="0" u="none" strike="noStrike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2471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46A8C86-D29A-3B72-4B2B-1CFB228003F3}"/>
              </a:ext>
            </a:extLst>
          </p:cNvPr>
          <p:cNvGrpSpPr/>
          <p:nvPr/>
        </p:nvGrpSpPr>
        <p:grpSpPr>
          <a:xfrm>
            <a:off x="838200" y="1149667"/>
            <a:ext cx="8001000" cy="4313238"/>
            <a:chOff x="2638425" y="1173162"/>
            <a:chExt cx="6505575" cy="3335237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6CC5527-D684-0A6B-7316-7F5E20F27854}"/>
                </a:ext>
              </a:extLst>
            </p:cNvPr>
            <p:cNvGrpSpPr/>
            <p:nvPr/>
          </p:nvGrpSpPr>
          <p:grpSpPr>
            <a:xfrm>
              <a:off x="2819400" y="1173162"/>
              <a:ext cx="6324600" cy="3335237"/>
              <a:chOff x="1552353" y="1726903"/>
              <a:chExt cx="6781800" cy="3933194"/>
            </a:xfrm>
          </p:grpSpPr>
          <p:pic>
            <p:nvPicPr>
              <p:cNvPr id="11" name="Picture 10" descr="Map">
                <a:extLst>
                  <a:ext uri="{FF2B5EF4-FFF2-40B4-BE49-F238E27FC236}">
                    <a16:creationId xmlns:a16="http://schemas.microsoft.com/office/drawing/2014/main" id="{62DE7B12-6265-4B23-72AD-A284A5EA4A7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65" t="21209" r="2081" b="2381"/>
              <a:stretch/>
            </p:blipFill>
            <p:spPr>
              <a:xfrm>
                <a:off x="1552353" y="1880919"/>
                <a:ext cx="6781800" cy="3779178"/>
              </a:xfrm>
              <a:prstGeom prst="rect">
                <a:avLst/>
              </a:prstGeom>
            </p:spPr>
          </p:pic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E9FA616-5F7E-508D-87A5-E724925C68C0}"/>
                  </a:ext>
                </a:extLst>
              </p:cNvPr>
              <p:cNvSpPr/>
              <p:nvPr/>
            </p:nvSpPr>
            <p:spPr>
              <a:xfrm>
                <a:off x="1676400" y="1726903"/>
                <a:ext cx="3657600" cy="3304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BB8970C-902B-DC36-CAC8-9A0F0A0DA0BC}"/>
                </a:ext>
              </a:extLst>
            </p:cNvPr>
            <p:cNvSpPr/>
            <p:nvPr/>
          </p:nvSpPr>
          <p:spPr>
            <a:xfrm>
              <a:off x="2638425" y="1303761"/>
              <a:ext cx="6477000" cy="3204637"/>
            </a:xfrm>
            <a:prstGeom prst="rect">
              <a:avLst/>
            </a:prstGeom>
            <a:solidFill>
              <a:schemeClr val="bg1">
                <a:alpha val="6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7305"/>
            <a:ext cx="8763000" cy="715962"/>
          </a:xfrm>
        </p:spPr>
        <p:txBody>
          <a:bodyPr/>
          <a:lstStyle/>
          <a:p>
            <a:r>
              <a:rPr lang="en-US" altLang="en-US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Regional Plan Staff Recommendations</a:t>
            </a:r>
            <a:endParaRPr lang="en-US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2AB9A0-752D-8F95-C0B0-BDF3C384BE33}"/>
              </a:ext>
            </a:extLst>
          </p:cNvPr>
          <p:cNvSpPr txBox="1"/>
          <p:nvPr/>
        </p:nvSpPr>
        <p:spPr>
          <a:xfrm>
            <a:off x="445124" y="1598126"/>
            <a:ext cx="3834151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fontAlgn="base">
              <a:spcAft>
                <a:spcPts val="600"/>
              </a:spcAft>
            </a:pPr>
            <a:r>
              <a:rPr lang="en-US" sz="2200" b="1" i="0" u="none" strike="noStrike" dirty="0">
                <a:solidFill>
                  <a:srgbClr val="000000"/>
                </a:solidFill>
                <a:effectLst/>
              </a:rPr>
              <a:t>Central Maryland Regional Plan </a:t>
            </a:r>
          </a:p>
          <a:p>
            <a:pPr rtl="0" fontAlgn="base">
              <a:spcBef>
                <a:spcPts val="600"/>
              </a:spcBef>
              <a:spcAft>
                <a:spcPts val="1200"/>
              </a:spcAft>
            </a:pPr>
            <a:r>
              <a:rPr lang="en-US" b="0" i="1" u="none" strike="noStrike" dirty="0">
                <a:solidFill>
                  <a:srgbClr val="000000"/>
                </a:solidFill>
                <a:effectLst/>
              </a:rPr>
              <a:t>(Anne Arundel, Baltimore City, Baltimore County, Carroll County, Howard County, Susquehanna)</a:t>
            </a:r>
          </a:p>
          <a:p>
            <a:pPr marL="285750" indent="-285750" fontAlgn="base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rgbClr val="000000"/>
                </a:solidFill>
                <a:effectLst/>
              </a:rPr>
              <a:t>Recommendation: Conditionally approved with minor revisions. Finals are due within 30 days.</a:t>
            </a:r>
          </a:p>
          <a:p>
            <a:pPr marL="285750" indent="-285750" rtl="0" fontAlgn="base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200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7C3B75-E4AD-26E1-D287-32B28399037C}"/>
              </a:ext>
            </a:extLst>
          </p:cNvPr>
          <p:cNvSpPr txBox="1"/>
          <p:nvPr/>
        </p:nvSpPr>
        <p:spPr>
          <a:xfrm>
            <a:off x="4483457" y="1598126"/>
            <a:ext cx="4062751" cy="349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ase">
              <a:spcBef>
                <a:spcPts val="600"/>
              </a:spcBef>
            </a:pPr>
            <a:r>
              <a:rPr lang="en-US" sz="2200" b="1" i="0" u="none" strike="noStrike" dirty="0">
                <a:solidFill>
                  <a:srgbClr val="000000"/>
                </a:solidFill>
                <a:effectLst/>
              </a:rPr>
              <a:t>Shore Regional Plan </a:t>
            </a:r>
          </a:p>
          <a:p>
            <a:pPr rtl="0" fontAlgn="base">
              <a:spcBef>
                <a:spcPts val="600"/>
              </a:spcBef>
              <a:spcAft>
                <a:spcPts val="1200"/>
              </a:spcAft>
            </a:pPr>
            <a:r>
              <a:rPr lang="en-US" b="0" i="1" u="none" strike="noStrike" dirty="0">
                <a:solidFill>
                  <a:srgbClr val="000000"/>
                </a:solidFill>
                <a:effectLst/>
              </a:rPr>
              <a:t>(Caroline, Dorchester, Kent, Queen Anne’s Somerset, Talbot, Wicomico, Worcester Counties) </a:t>
            </a:r>
          </a:p>
          <a:p>
            <a:pPr marL="285750" indent="-285750" rtl="0" fontAlgn="base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rgbClr val="000000"/>
                </a:solidFill>
                <a:effectLst/>
              </a:rPr>
              <a:t>Recommendation: Conditionally approved with minor revisions. Finals are due within 30 days.</a:t>
            </a:r>
          </a:p>
          <a:p>
            <a:pPr marL="285750" indent="-285750" rtl="0" fontAlgn="base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200" b="0" i="0" u="none" strike="noStrike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5146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F0698EE-CB33-4E16-BF8C-6A43A7B0710B}"/>
              </a:ext>
            </a:extLst>
          </p:cNvPr>
          <p:cNvSpPr txBox="1"/>
          <p:nvPr/>
        </p:nvSpPr>
        <p:spPr>
          <a:xfrm>
            <a:off x="1676400" y="388620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Garamond" panose="02020404030301010803" pitchFamily="18" charset="0"/>
              </a:rPr>
              <a:t>James E. Rzepkowski, Assistant Secretary</a:t>
            </a:r>
          </a:p>
          <a:p>
            <a:pPr algn="ctr"/>
            <a:r>
              <a:rPr lang="en-US" sz="1600" dirty="0">
                <a:solidFill>
                  <a:srgbClr val="C00000"/>
                </a:solidFill>
                <a:latin typeface="Garamond" panose="02020404030301010803" pitchFamily="18" charset="0"/>
              </a:rPr>
              <a:t>Division of Workforce Development and Adult Learning</a:t>
            </a:r>
          </a:p>
          <a:p>
            <a:pPr algn="ctr"/>
            <a:r>
              <a:rPr lang="en-US" sz="1600" dirty="0">
                <a:solidFill>
                  <a:srgbClr val="C00000"/>
                </a:solidFill>
                <a:latin typeface="Garamond" panose="02020404030301010803" pitchFamily="18" charset="0"/>
              </a:rPr>
              <a:t>Maryland Department of Labor</a:t>
            </a:r>
          </a:p>
          <a:p>
            <a:pPr algn="ctr"/>
            <a:r>
              <a:rPr lang="it-IT" sz="1600" dirty="0">
                <a:solidFill>
                  <a:srgbClr val="C00000"/>
                </a:solidFill>
                <a:latin typeface="Garamond" panose="02020404030301010803" pitchFamily="18" charset="0"/>
                <a:hlinkClick r:id="rId2"/>
              </a:rPr>
              <a:t>james.rzepkowski@maryland.gov</a:t>
            </a:r>
            <a:endParaRPr lang="it-IT" sz="1600" dirty="0">
              <a:solidFill>
                <a:srgbClr val="C00000"/>
              </a:solidFill>
              <a:latin typeface="Garamond" panose="02020404030301010803" pitchFamily="18" charset="0"/>
            </a:endParaRPr>
          </a:p>
          <a:p>
            <a:pPr algn="ctr"/>
            <a:endParaRPr lang="it-IT" sz="1600" dirty="0">
              <a:solidFill>
                <a:srgbClr val="C00000"/>
              </a:solidFill>
              <a:latin typeface="Garamond" panose="02020404030301010803" pitchFamily="18" charset="0"/>
            </a:endParaRPr>
          </a:p>
          <a:p>
            <a:pPr algn="ctr"/>
            <a:r>
              <a:rPr lang="it-IT" sz="1600" dirty="0">
                <a:solidFill>
                  <a:srgbClr val="C00000"/>
                </a:solidFill>
                <a:latin typeface="Garamond" panose="02020404030301010803" pitchFamily="18" charset="0"/>
              </a:rPr>
              <a:t>(O) 410-767-2924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0FEFB8-924B-298E-BC2E-42695A372444}"/>
              </a:ext>
            </a:extLst>
          </p:cNvPr>
          <p:cNvSpPr txBox="1"/>
          <p:nvPr/>
        </p:nvSpPr>
        <p:spPr>
          <a:xfrm>
            <a:off x="1600200" y="1905000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C00000"/>
                </a:solidFill>
                <a:latin typeface="Lucida Handwriting" panose="03010101010101010101" pitchFamily="66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33305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3091</TotalTime>
  <Words>447</Words>
  <Application>Microsoft Office PowerPoint</Application>
  <PresentationFormat>On-screen Show (4:3)</PresentationFormat>
  <Paragraphs>90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Garamond</vt:lpstr>
      <vt:lpstr>Lucida Handwriting</vt:lpstr>
      <vt:lpstr>Symbol</vt:lpstr>
      <vt:lpstr>Office Theme</vt:lpstr>
      <vt:lpstr>PowerPoint Presentation</vt:lpstr>
      <vt:lpstr>State Plan</vt:lpstr>
      <vt:lpstr>PowerPoint Presentation</vt:lpstr>
      <vt:lpstr>State Plan Overview</vt:lpstr>
      <vt:lpstr>Today’s Business</vt:lpstr>
      <vt:lpstr>Regional Plan Staff Recommendations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House  COMMITTEE ON APPROPRIATIONS SUBCOMMITTEE ON EDUCATION AND ECONOMIC DEVELOPMENT DelEGATE Adrienne A. Jones, chair FEBRUARY 11, 2015  SENATE COMMITTEE ON BUDGET AND TAXATION SUBCOMMITTEE ON EDUCATION, BUSINESS &amp; ADMINISTRATION SenATOR nancy j. king, Chair February 12, 2015  KELLY M. SCHULZ, SECRETARY-DESIGNEE, DLLR</dc:title>
  <dc:creator>MaryAnn Labib</dc:creator>
  <cp:lastModifiedBy>Darla Henson</cp:lastModifiedBy>
  <cp:revision>64</cp:revision>
  <dcterms:created xsi:type="dcterms:W3CDTF">2016-01-13T20:31:40Z</dcterms:created>
  <dcterms:modified xsi:type="dcterms:W3CDTF">2023-03-08T22:21:48Z</dcterms:modified>
</cp:coreProperties>
</file>